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61" r:id="rId2"/>
  </p:sldMasterIdLst>
  <p:notesMasterIdLst>
    <p:notesMasterId r:id="rId10"/>
  </p:notesMasterIdLst>
  <p:sldIdLst>
    <p:sldId id="273" r:id="rId3"/>
    <p:sldId id="341" r:id="rId4"/>
    <p:sldId id="344" r:id="rId5"/>
    <p:sldId id="343" r:id="rId6"/>
    <p:sldId id="342" r:id="rId7"/>
    <p:sldId id="340" r:id="rId8"/>
    <p:sldId id="34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20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D03257-DD1F-7040-BDA6-866F40A9C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14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575C59-9213-184D-8837-C541985ACDC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0D4CB4-7CBB-C344-9104-6E945A908ED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98866E-6FAF-E843-87EC-0BFDC0AB039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5DBF9D-8C01-1B44-8C6B-0329156314D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DBD6BB-4F96-274C-B95B-4410CFD91E8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90A4E8-C62A-4E4F-8ED2-1C81B104331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73B17-9B8F-5A4D-88CB-E2603BC7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4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14D3-E9EC-F641-8C9F-21071F72D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5AD1-BDBA-1844-90B1-101D82970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5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931D4-FA4A-0E41-B124-6CCE7E5C21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29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E9DDF-6B24-AE4C-9459-2DEA4950B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94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8F9E7-2161-B341-B9F1-EAF3BD066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362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8170A-52D3-EB4E-9FA5-03CCB06099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0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ED15A-2422-1145-A18E-A781DA1BC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2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7EBBF-779B-C54C-BF52-F282291BE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47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B217-3AAF-E14E-A23C-88373CB32E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7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3A2A1-CFEE-2A4B-80FD-C1BC41501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8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817BC-466C-834E-A904-44B244E74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3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814A-8E59-6740-85FD-A74FAAB43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29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A323-B841-D947-942C-4475C7612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99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4219A-4077-B441-B394-1F05CCCB4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53828-4939-7148-A270-C20670A62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25238-24BB-1D48-93F7-3CBE5ADAC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D5CF-B86B-B14D-AE26-C4C4E7C66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803E-91A9-C249-B7DA-1CF16C993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7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053E3-0B3B-9844-8900-10765B42F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9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A0AD9-0E0D-9244-B5ED-4EF67B3DC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8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9FDC-5E1F-CA4D-86FB-1D9B73A77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1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5CBAF88-5F93-244D-A0A7-A68CE014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79E9309-FBC3-AE48-B175-397ADB77D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23813"/>
            <a:ext cx="912177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681162" y="959539"/>
            <a:ext cx="57150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dirty="0">
                <a:solidFill>
                  <a:schemeClr val="bg1"/>
                </a:solidFill>
                <a:effectLst>
                  <a:glow rad="254000">
                    <a:schemeClr val="tx1">
                      <a:alpha val="96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Doctrinal Preaching</a:t>
            </a: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8316913" y="158750"/>
            <a:ext cx="696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252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66A0CA-B1D4-BFF8-8BA4-6CE01718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2239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Pains &amp; Gains of Doctrine</a:t>
            </a:r>
            <a:br>
              <a:rPr lang="en-US"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Erickson &amp; Heflin, </a:t>
            </a:r>
            <a:r>
              <a:rPr lang="en-US" sz="2400" b="1" i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Old Wine in New Wineskins, 20-57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8482013" y="-26988"/>
            <a:ext cx="69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254</a:t>
            </a:r>
          </a:p>
        </p:txBody>
      </p:sp>
      <p:sp>
        <p:nvSpPr>
          <p:cNvPr id="6" name="Rectangle 2"/>
          <p:cNvSpPr>
            <a:spLocks/>
          </p:cNvSpPr>
          <p:nvPr/>
        </p:nvSpPr>
        <p:spPr bwMode="auto">
          <a:xfrm>
            <a:off x="1258888" y="1954213"/>
            <a:ext cx="6626225" cy="1871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altLang="ja-JP" sz="11000" b="1"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NO PAIN</a:t>
            </a:r>
            <a:endParaRPr lang="en-US" sz="11000" b="1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1258888" y="3789363"/>
            <a:ext cx="6626225" cy="18716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altLang="ja-JP" sz="11000" b="1">
                <a:solidFill>
                  <a:srgbClr val="FFFFFF"/>
                </a:solidFill>
                <a:latin typeface="Arial Bold" charset="0"/>
                <a:ea typeface="ヒラギノ角ゴ ProN W6" charset="0"/>
                <a:cs typeface="ヒラギノ角ゴ ProN W6" charset="0"/>
                <a:sym typeface="Arial Bold" charset="0"/>
              </a:rPr>
              <a:t>NO GAIN</a:t>
            </a:r>
            <a:endParaRPr lang="en-US" sz="11000" b="1">
              <a:solidFill>
                <a:srgbClr val="FFFFFF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4" grpId="0" animBg="1"/>
      <p:bldP spid="6" grpId="0" build="p" animBg="1" autoUpdateAnimBg="0"/>
      <p:bldP spid="8" grpId="0" build="p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876925"/>
            <a:ext cx="9144000" cy="10080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Feed Them Whatever They Want And </a:t>
            </a:r>
            <a:r>
              <a:rPr lang="en-US"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Watch 'Em 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Grow!</a:t>
            </a:r>
            <a:endParaRPr lang="en-US" sz="24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5222875"/>
            <a:ext cx="9180513" cy="869950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6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Church Growth</a:t>
            </a:r>
            <a:endParaRPr lang="en-US" sz="6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2239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Getting Doctrine from Didactic Passages</a:t>
            </a:r>
            <a:br>
              <a:rPr lang="en-US"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0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Erickson &amp; Heflin, </a:t>
            </a:r>
            <a:r>
              <a:rPr lang="en-US" sz="2000" b="1" i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Old Wine in New Wineskins, 97-114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00"/>
                </a:solidFill>
              </a:rPr>
              <a:t>What</a:t>
            </a:r>
            <a:r>
              <a:rPr lang="en-US" sz="3600" b="1">
                <a:solidFill>
                  <a:srgbClr val="FFFFFF"/>
                </a:solidFill>
              </a:rPr>
              <a:t> are didactic doctrinal passages?</a:t>
            </a:r>
          </a:p>
          <a:p>
            <a:pPr algn="ctr" eaLnBrk="1" hangingPunct="1"/>
            <a:endParaRPr lang="en-US" sz="3600" b="1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3600" b="1">
                <a:solidFill>
                  <a:srgbClr val="FFFF00"/>
                </a:solidFill>
              </a:rPr>
              <a:t>Why</a:t>
            </a:r>
            <a:r>
              <a:rPr lang="en-US" sz="3600" b="1">
                <a:solidFill>
                  <a:srgbClr val="FFFFFF"/>
                </a:solidFill>
              </a:rPr>
              <a:t> is it hard to teach from didactic doctrinal passages?</a:t>
            </a:r>
          </a:p>
          <a:p>
            <a:pPr algn="ctr" eaLnBrk="1" hangingPunct="1"/>
            <a:endParaRPr lang="en-US" sz="3600" b="1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3600" b="1">
                <a:solidFill>
                  <a:srgbClr val="FFFF00"/>
                </a:solidFill>
              </a:rPr>
              <a:t>How</a:t>
            </a:r>
            <a:r>
              <a:rPr lang="en-US" sz="3600" b="1">
                <a:solidFill>
                  <a:srgbClr val="FFFFFF"/>
                </a:solidFill>
              </a:rPr>
              <a:t> can I preach doctrinal sermons?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8482013" y="-26988"/>
            <a:ext cx="6981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256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9144000" cy="12239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Helpful Readings from Erickson &amp; Heflin, </a:t>
            </a:r>
            <a:r>
              <a:rPr lang="en-US" sz="3600" b="1" i="1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Old Wine in New Wineskins</a:t>
            </a:r>
            <a:endParaRPr lang="en-US" sz="36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FF"/>
                </a:solidFill>
              </a:rPr>
              <a:t>The </a:t>
            </a:r>
            <a:r>
              <a:rPr lang="en-US" sz="3200" b="1">
                <a:solidFill>
                  <a:srgbClr val="FFFF00"/>
                </a:solidFill>
              </a:rPr>
              <a:t>Difficulty</a:t>
            </a:r>
            <a:r>
              <a:rPr lang="en-US" sz="3200" b="1">
                <a:solidFill>
                  <a:srgbClr val="FFFFFF"/>
                </a:solidFill>
              </a:rPr>
              <a:t> of Doctrine Today </a:t>
            </a:r>
            <a:br>
              <a:rPr lang="en-US" sz="3200" b="1">
                <a:solidFill>
                  <a:srgbClr val="FFFFFF"/>
                </a:solidFill>
              </a:rPr>
            </a:br>
            <a:r>
              <a:rPr lang="en-US" sz="3200" b="1">
                <a:solidFill>
                  <a:srgbClr val="FFFFFF"/>
                </a:solidFill>
              </a:rPr>
              <a:t>(class notes, 267-27)</a:t>
            </a:r>
          </a:p>
          <a:p>
            <a:pPr algn="ctr" eaLnBrk="1" hangingPunct="1"/>
            <a:r>
              <a:rPr lang="en-US" sz="3200" b="1">
                <a:solidFill>
                  <a:srgbClr val="FFFFFF"/>
                </a:solidFill>
              </a:rPr>
              <a:t>Getting Doctrine from </a:t>
            </a:r>
            <a:r>
              <a:rPr lang="en-US" sz="3200" b="1">
                <a:solidFill>
                  <a:srgbClr val="FFFF00"/>
                </a:solidFill>
              </a:rPr>
              <a:t>Narrative</a:t>
            </a:r>
            <a:r>
              <a:rPr lang="en-US" sz="3200" b="1">
                <a:solidFill>
                  <a:srgbClr val="FFFFFF"/>
                </a:solidFill>
              </a:rPr>
              <a:t> Passages (278-86)</a:t>
            </a:r>
          </a:p>
          <a:p>
            <a:pPr algn="ctr" eaLnBrk="1" hangingPunct="1"/>
            <a:r>
              <a:rPr lang="en-US" sz="3200" b="1">
                <a:solidFill>
                  <a:srgbClr val="FFFF00"/>
                </a:solidFill>
              </a:rPr>
              <a:t>Topical</a:t>
            </a:r>
            <a:r>
              <a:rPr lang="en-US" sz="3200" b="1">
                <a:solidFill>
                  <a:srgbClr val="FFFFFF"/>
                </a:solidFill>
              </a:rPr>
              <a:t> Doctrinal Preaching (287-95)</a:t>
            </a:r>
          </a:p>
          <a:p>
            <a:pPr algn="ctr" eaLnBrk="1" hangingPunct="1"/>
            <a:r>
              <a:rPr lang="en-US" sz="3200" b="1">
                <a:solidFill>
                  <a:srgbClr val="FFFF00"/>
                </a:solidFill>
              </a:rPr>
              <a:t>Narrative</a:t>
            </a:r>
            <a:r>
              <a:rPr lang="en-US" sz="3200" b="1">
                <a:solidFill>
                  <a:srgbClr val="FFFFFF"/>
                </a:solidFill>
              </a:rPr>
              <a:t> Doctrinal Preaching (296-305)</a:t>
            </a:r>
          </a:p>
          <a:p>
            <a:pPr algn="ctr" eaLnBrk="1" hangingPunct="1"/>
            <a:r>
              <a:rPr lang="en-US" sz="3200" b="1">
                <a:solidFill>
                  <a:srgbClr val="FFFF00"/>
                </a:solidFill>
              </a:rPr>
              <a:t>Dramatic</a:t>
            </a:r>
            <a:r>
              <a:rPr lang="en-US" sz="3200" b="1">
                <a:solidFill>
                  <a:srgbClr val="FFFFFF"/>
                </a:solidFill>
              </a:rPr>
              <a:t> Doctrinal Preaching (306-15)</a:t>
            </a:r>
          </a:p>
          <a:p>
            <a:pPr algn="ctr" eaLnBrk="1" hangingPunct="1"/>
            <a:r>
              <a:rPr lang="en-US" sz="3200" b="1">
                <a:solidFill>
                  <a:srgbClr val="FFFF00"/>
                </a:solidFill>
              </a:rPr>
              <a:t>Planning</a:t>
            </a:r>
            <a:r>
              <a:rPr lang="en-US" sz="3200" b="1">
                <a:solidFill>
                  <a:srgbClr val="FFFFFF"/>
                </a:solidFill>
              </a:rPr>
              <a:t> a Strategy for Doctrinal Preaching (316-325)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at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2004:Templates:Presentations:Designs:Writing Table</Template>
  <TotalTime>2794</TotalTime>
  <Words>179</Words>
  <Application>Microsoft Macintosh PowerPoint</Application>
  <PresentationFormat>On-screen Show (4:3)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Bold</vt:lpstr>
      <vt:lpstr>ＭＳ Ｐゴシック</vt:lpstr>
      <vt:lpstr>Arial</vt:lpstr>
      <vt:lpstr>Default Design</vt:lpstr>
      <vt:lpstr>11_Default Design</vt:lpstr>
      <vt:lpstr>Doctrinal Preaching</vt:lpstr>
      <vt:lpstr>Pains &amp; Gains of Doctrine Erickson &amp; Heflin, Old Wine in New Wineskins, 20-57</vt:lpstr>
      <vt:lpstr>Church Growth</vt:lpstr>
      <vt:lpstr>Getting Doctrine from Didactic Passages Erickson &amp; Heflin, Old Wine in New Wineskins, 97-114</vt:lpstr>
      <vt:lpstr>Helpful Readings from Erickson &amp; Heflin, Old Wine in New Wineskins</vt:lpstr>
      <vt:lpstr>Black</vt:lpstr>
      <vt:lpstr>Preaching (Homiletics)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100</cp:revision>
  <dcterms:created xsi:type="dcterms:W3CDTF">2004-09-11T01:03:24Z</dcterms:created>
  <dcterms:modified xsi:type="dcterms:W3CDTF">2024-01-30T09:44:49Z</dcterms:modified>
</cp:coreProperties>
</file>